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70" r:id="rId5"/>
    <p:sldId id="271" r:id="rId6"/>
    <p:sldId id="272" r:id="rId7"/>
    <p:sldId id="273" r:id="rId8"/>
    <p:sldId id="274" r:id="rId9"/>
    <p:sldId id="275" r:id="rId10"/>
    <p:sldId id="27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845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C3E88F0-21D3-4142-AACA-93C9277F58D1}" type="datetimeFigureOut">
              <a:rPr lang="en-US" smtClean="0"/>
              <a:t>8/27/2012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C792259-6768-47ED-AC16-678FA5B79D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3E88F0-21D3-4142-AACA-93C9277F58D1}" type="datetimeFigureOut">
              <a:rPr lang="en-US" smtClean="0"/>
              <a:t>8/27/2012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792259-6768-47ED-AC16-678FA5B79D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3E88F0-21D3-4142-AACA-93C9277F58D1}" type="datetimeFigureOut">
              <a:rPr lang="en-US" smtClean="0"/>
              <a:t>8/27/2012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792259-6768-47ED-AC16-678FA5B79D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3E88F0-21D3-4142-AACA-93C9277F58D1}" type="datetimeFigureOut">
              <a:rPr lang="en-US" smtClean="0"/>
              <a:t>8/27/2012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792259-6768-47ED-AC16-678FA5B79D2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3E88F0-21D3-4142-AACA-93C9277F58D1}" type="datetimeFigureOut">
              <a:rPr lang="en-US" smtClean="0"/>
              <a:t>8/27/2012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792259-6768-47ED-AC16-678FA5B79D2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3E88F0-21D3-4142-AACA-93C9277F58D1}" type="datetimeFigureOut">
              <a:rPr lang="en-US" smtClean="0"/>
              <a:t>8/27/2012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792259-6768-47ED-AC16-678FA5B79D2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3E88F0-21D3-4142-AACA-93C9277F58D1}" type="datetimeFigureOut">
              <a:rPr lang="en-US" smtClean="0"/>
              <a:t>8/27/2012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792259-6768-47ED-AC16-678FA5B79D2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3E88F0-21D3-4142-AACA-93C9277F58D1}" type="datetimeFigureOut">
              <a:rPr lang="en-US" smtClean="0"/>
              <a:t>8/27/2012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792259-6768-47ED-AC16-678FA5B79D2E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3E88F0-21D3-4142-AACA-93C9277F58D1}" type="datetimeFigureOut">
              <a:rPr lang="en-US" smtClean="0"/>
              <a:t>8/27/2012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792259-6768-47ED-AC16-678FA5B79D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C3E88F0-21D3-4142-AACA-93C9277F58D1}" type="datetimeFigureOut">
              <a:rPr lang="en-US" smtClean="0"/>
              <a:t>8/27/2012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792259-6768-47ED-AC16-678FA5B79D2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C3E88F0-21D3-4142-AACA-93C9277F58D1}" type="datetimeFigureOut">
              <a:rPr lang="en-US" smtClean="0"/>
              <a:t>8/27/2012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C792259-6768-47ED-AC16-678FA5B79D2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C3E88F0-21D3-4142-AACA-93C9277F58D1}" type="datetimeFigureOut">
              <a:rPr lang="en-US" smtClean="0"/>
              <a:t>8/27/2012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C792259-6768-47ED-AC16-678FA5B79D2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52400"/>
            <a:ext cx="7772400" cy="1219199"/>
          </a:xfrm>
        </p:spPr>
        <p:txBody>
          <a:bodyPr>
            <a:normAutofit/>
          </a:bodyPr>
          <a:lstStyle/>
          <a:p>
            <a:r>
              <a:rPr lang="en-US" sz="4400" dirty="0" smtClean="0"/>
              <a:t>Monday, August 27, 2012</a:t>
            </a:r>
            <a:endParaRPr lang="en-US" sz="4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609600" y="1524000"/>
                <a:ext cx="7772400" cy="3581400"/>
              </a:xfrm>
            </p:spPr>
            <p:txBody>
              <a:bodyPr>
                <a:normAutofit fontScale="92500" lnSpcReduction="20000"/>
              </a:bodyPr>
              <a:lstStyle/>
              <a:p>
                <a:pPr algn="ctr"/>
                <a:r>
                  <a:rPr lang="en-US" dirty="0" smtClean="0"/>
                  <a:t>TISK Problems</a:t>
                </a:r>
              </a:p>
              <a:p>
                <a:pPr marL="514350" indent="-514350" algn="l">
                  <a:buAutoNum type="arabicPeriod"/>
                </a:pPr>
                <a:r>
                  <a:rPr lang="en-US" dirty="0" smtClean="0"/>
                  <a:t>Sketch a scatter plot with a weak negative correlation.  Write a sentence describing the correlation and label  your axes appropriately.</a:t>
                </a:r>
              </a:p>
              <a:p>
                <a:pPr marL="514350" indent="-514350" algn="l">
                  <a:buAutoNum type="arabicPeriod"/>
                </a:pPr>
                <a:r>
                  <a:rPr lang="en-US" dirty="0" smtClean="0"/>
                  <a:t>If </a:t>
                </a:r>
                <a:r>
                  <a:rPr lang="en-US" i="1" dirty="0" smtClean="0"/>
                  <a:t>a</a:t>
                </a:r>
                <a:r>
                  <a:rPr lang="en-US" dirty="0" smtClean="0"/>
                  <a:t> = 3 and </a:t>
                </a:r>
                <a:r>
                  <a:rPr lang="en-US" i="1" dirty="0" smtClean="0"/>
                  <a:t>b</a:t>
                </a:r>
                <a:r>
                  <a:rPr lang="en-US" dirty="0" smtClean="0"/>
                  <a:t> = -4, evaluate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𝑎𝑏</m:t>
                    </m:r>
                    <m:r>
                      <a:rPr lang="en-US" b="0" i="1" smtClean="0">
                        <a:latin typeface="Cambria Math"/>
                      </a:rPr>
                      <m:t>−</m:t>
                    </m:r>
                    <m:r>
                      <a:rPr lang="en-US" b="0" i="1" smtClean="0">
                        <a:latin typeface="Cambria Math"/>
                      </a:rPr>
                      <m:t>𝑏</m:t>
                    </m:r>
                  </m:oMath>
                </a14:m>
                <a:r>
                  <a:rPr lang="en-US" dirty="0" smtClean="0"/>
                  <a:t>.</a:t>
                </a:r>
              </a:p>
              <a:p>
                <a:pPr marL="514350" indent="-514350" algn="l">
                  <a:buAutoNum type="arabicPeriod"/>
                </a:pPr>
                <a:r>
                  <a:rPr lang="en-US" dirty="0" smtClean="0"/>
                  <a:t>Sketch the equation </a:t>
                </a:r>
                <a:r>
                  <a:rPr lang="en-US" i="1" dirty="0" smtClean="0"/>
                  <a:t>y</a:t>
                </a:r>
                <a:r>
                  <a:rPr lang="en-US" dirty="0" smtClean="0"/>
                  <a:t> = 3</a:t>
                </a:r>
                <a:r>
                  <a:rPr lang="en-US" i="1" dirty="0" smtClean="0"/>
                  <a:t>x</a:t>
                </a:r>
                <a:r>
                  <a:rPr lang="en-US" dirty="0" smtClean="0"/>
                  <a:t> + 1 </a:t>
                </a:r>
                <a:br>
                  <a:rPr lang="en-US" dirty="0" smtClean="0"/>
                </a:br>
                <a:r>
                  <a:rPr lang="en-US" dirty="0" smtClean="0"/>
                  <a:t>for </a:t>
                </a:r>
                <a:r>
                  <a:rPr lang="en-US" i="1" dirty="0" smtClean="0"/>
                  <a:t>x</a:t>
                </a:r>
                <a:r>
                  <a:rPr lang="en-US" dirty="0" smtClean="0"/>
                  <a:t> = -2, -1, 0, 1 and 2.</a:t>
                </a:r>
              </a:p>
              <a:p>
                <a:pPr algn="l"/>
                <a:endParaRPr lang="en-US" dirty="0" smtClean="0"/>
              </a:p>
              <a:p>
                <a:pPr algn="l"/>
                <a:r>
                  <a:rPr lang="en-US" dirty="0" smtClean="0"/>
                  <a:t>No Mental Math today.</a:t>
                </a:r>
                <a:endParaRPr lang="en-US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609600" y="1524000"/>
                <a:ext cx="7772400" cy="3581400"/>
              </a:xfrm>
              <a:blipFill rotWithShape="1">
                <a:blip r:embed="rId2"/>
                <a:stretch>
                  <a:fillRect l="-1882" t="-28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457200" y="5877580"/>
            <a:ext cx="8077200" cy="5232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Homework: p. 86 #12-17 &amp; 22-25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06323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p</a:t>
            </a:r>
            <a:r>
              <a:rPr lang="en-US" sz="4400" dirty="0"/>
              <a:t>. 86 #12-17 &amp; 22-25</a:t>
            </a:r>
          </a:p>
          <a:p>
            <a:endParaRPr lang="en-US" sz="4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261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Check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sz="quarter" idx="2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pPr marL="109728" indent="0">
                  <a:buNone/>
                </a:pPr>
                <a:r>
                  <a:rPr lang="en-US" dirty="0" smtClean="0"/>
                  <a:t>30) -5.35</a:t>
                </a:r>
              </a:p>
              <a:p>
                <a:pPr marL="109728" indent="0">
                  <a:buNone/>
                </a:pPr>
                <a:r>
                  <a:rPr lang="en-US" dirty="0" smtClean="0"/>
                  <a:t>32) 9</a:t>
                </a:r>
              </a:p>
              <a:p>
                <a:pPr marL="109728" indent="0">
                  <a:buNone/>
                </a:pPr>
                <a:r>
                  <a:rPr lang="en-US" dirty="0" smtClean="0"/>
                  <a:t>34) -1288</a:t>
                </a:r>
              </a:p>
              <a:p>
                <a:pPr marL="109728" indent="0">
                  <a:buNone/>
                </a:pPr>
                <a:r>
                  <a:rPr lang="en-US" dirty="0" smtClean="0"/>
                  <a:t>36) 6.35</a:t>
                </a:r>
              </a:p>
              <a:p>
                <a:pPr marL="109728" indent="0">
                  <a:buNone/>
                </a:pPr>
                <a:r>
                  <a:rPr lang="en-US" dirty="0" smtClean="0"/>
                  <a:t>38) -24.27</a:t>
                </a:r>
              </a:p>
              <a:p>
                <a:pPr marL="109728" indent="0">
                  <a:buNone/>
                </a:pPr>
                <a:r>
                  <a:rPr lang="en-US" dirty="0" smtClean="0"/>
                  <a:t>40)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12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109728" indent="0">
                  <a:buNone/>
                </a:pPr>
                <a:r>
                  <a:rPr lang="en-US" dirty="0" smtClean="0"/>
                  <a:t>41)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17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109728" indent="0">
                  <a:buNone/>
                </a:pPr>
                <a:r>
                  <a:rPr lang="en-US" dirty="0" smtClean="0"/>
                  <a:t>42)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25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109728" indent="0">
                  <a:buNone/>
                </a:pPr>
                <a:r>
                  <a:rPr lang="en-US" dirty="0" smtClean="0"/>
                  <a:t>43)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9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2"/>
              </p:nvPr>
            </p:nvSpPr>
            <p:spPr>
              <a:blipFill rotWithShape="1">
                <a:blip r:embed="rId2"/>
                <a:stretch>
                  <a:fillRect t="-15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352801" y="1444294"/>
            <a:ext cx="5334000" cy="3941763"/>
          </a:xfrm>
        </p:spPr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en-US" dirty="0" smtClean="0"/>
              <a:t>57) 1</a:t>
            </a:r>
          </a:p>
          <a:p>
            <a:pPr marL="109728" indent="0">
              <a:buNone/>
            </a:pPr>
            <a:r>
              <a:rPr lang="en-US" dirty="0" smtClean="0"/>
              <a:t>58) 24</a:t>
            </a:r>
          </a:p>
          <a:p>
            <a:pPr marL="109728" indent="0">
              <a:buNone/>
            </a:pPr>
            <a:r>
              <a:rPr lang="en-US" dirty="0" smtClean="0"/>
              <a:t>59) -144</a:t>
            </a:r>
          </a:p>
          <a:p>
            <a:pPr marL="109728" indent="0">
              <a:buNone/>
            </a:pPr>
            <a:r>
              <a:rPr lang="en-US" dirty="0" smtClean="0"/>
              <a:t>60) False</a:t>
            </a:r>
          </a:p>
          <a:p>
            <a:pPr marL="109728" indent="0">
              <a:buNone/>
            </a:pPr>
            <a:r>
              <a:rPr lang="en-US" dirty="0" smtClean="0"/>
              <a:t>61) False</a:t>
            </a:r>
          </a:p>
          <a:p>
            <a:pPr marL="109728" indent="0">
              <a:buNone/>
            </a:pPr>
            <a:r>
              <a:rPr lang="en-US" dirty="0" smtClean="0"/>
              <a:t>62) True</a:t>
            </a:r>
          </a:p>
          <a:p>
            <a:pPr marL="109728" indent="0">
              <a:buNone/>
            </a:pPr>
            <a:r>
              <a:rPr lang="en-US" dirty="0" smtClean="0"/>
              <a:t>63) True</a:t>
            </a:r>
          </a:p>
          <a:p>
            <a:pPr marL="109728" indent="0">
              <a:buNone/>
            </a:pPr>
            <a:r>
              <a:rPr lang="en-US" dirty="0" smtClean="0"/>
              <a:t>65) a. Juan deposited $100.</a:t>
            </a:r>
          </a:p>
          <a:p>
            <a:pPr marL="109728" indent="0">
              <a:buNone/>
            </a:pPr>
            <a:r>
              <a:rPr lang="en-US" dirty="0" smtClean="0"/>
              <a:t>      b. Juan withdrew $50.</a:t>
            </a:r>
          </a:p>
          <a:p>
            <a:pPr marL="109728" indent="0">
              <a:buNone/>
            </a:pPr>
            <a:r>
              <a:rPr lang="en-US" dirty="0" smtClean="0"/>
              <a:t>      c. Juan must make 8 $25 </a:t>
            </a:r>
            <a:br>
              <a:rPr lang="en-US" dirty="0" smtClean="0"/>
            </a:br>
            <a:r>
              <a:rPr lang="en-US" dirty="0" smtClean="0"/>
              <a:t>         deposits to save $200.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9868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finished with your quiz…</a:t>
            </a:r>
          </a:p>
          <a:p>
            <a:pPr lvl="1"/>
            <a:r>
              <a:rPr lang="en-US" dirty="0" smtClean="0"/>
              <a:t>Organize your 4 homework assignments and quiz on your desk in the following order:</a:t>
            </a:r>
          </a:p>
          <a:p>
            <a:pPr lvl="2"/>
            <a:r>
              <a:rPr lang="en-US" dirty="0" smtClean="0"/>
              <a:t>Quiz on top</a:t>
            </a:r>
          </a:p>
          <a:p>
            <a:pPr lvl="2"/>
            <a:r>
              <a:rPr lang="en-US" dirty="0" smtClean="0"/>
              <a:t>2.4 Homework</a:t>
            </a:r>
          </a:p>
          <a:p>
            <a:pPr lvl="2"/>
            <a:r>
              <a:rPr lang="en-US" dirty="0" smtClean="0"/>
              <a:t>2.3 Homework</a:t>
            </a:r>
          </a:p>
          <a:p>
            <a:pPr lvl="2"/>
            <a:r>
              <a:rPr lang="en-US" dirty="0" smtClean="0"/>
              <a:t>2.2 Homework</a:t>
            </a:r>
          </a:p>
          <a:p>
            <a:pPr lvl="2"/>
            <a:r>
              <a:rPr lang="en-US" dirty="0" smtClean="0"/>
              <a:t>2.1 Homework</a:t>
            </a:r>
          </a:p>
          <a:p>
            <a:pPr lvl="1"/>
            <a:r>
              <a:rPr lang="en-US" dirty="0" smtClean="0"/>
              <a:t>Wait quietly until time is up.</a:t>
            </a:r>
          </a:p>
          <a:p>
            <a:pPr lvl="1"/>
            <a:r>
              <a:rPr lang="en-US" dirty="0" smtClean="0"/>
              <a:t>Have your notes out and ready for the lesson when time is up.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Quiz Time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3954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Commutative Property of …</a:t>
            </a:r>
          </a:p>
          <a:p>
            <a:pPr lvl="1"/>
            <a:r>
              <a:rPr lang="en-US" dirty="0" smtClean="0"/>
              <a:t>… Addition</a:t>
            </a:r>
          </a:p>
          <a:p>
            <a:pPr lvl="2"/>
            <a:r>
              <a:rPr lang="en-US" dirty="0" smtClean="0"/>
              <a:t>For all real numbers </a:t>
            </a:r>
            <a:r>
              <a:rPr lang="en-US" i="1" dirty="0" smtClean="0"/>
              <a:t>a</a:t>
            </a:r>
            <a:r>
              <a:rPr lang="en-US" dirty="0" smtClean="0"/>
              <a:t> and </a:t>
            </a:r>
            <a:r>
              <a:rPr lang="en-US" i="1" dirty="0" smtClean="0"/>
              <a:t>b</a:t>
            </a:r>
            <a:r>
              <a:rPr lang="en-US" dirty="0" smtClean="0"/>
              <a:t>: </a:t>
            </a:r>
            <a:r>
              <a:rPr lang="en-US" i="1" dirty="0" smtClean="0"/>
              <a:t>a</a:t>
            </a:r>
            <a:r>
              <a:rPr lang="en-US" dirty="0" smtClean="0"/>
              <a:t> + </a:t>
            </a:r>
            <a:r>
              <a:rPr lang="en-US" i="1" dirty="0" smtClean="0"/>
              <a:t>b</a:t>
            </a:r>
            <a:r>
              <a:rPr lang="en-US" dirty="0" smtClean="0"/>
              <a:t> = </a:t>
            </a:r>
            <a:r>
              <a:rPr lang="en-US" i="1" dirty="0" smtClean="0"/>
              <a:t>b</a:t>
            </a:r>
            <a:r>
              <a:rPr lang="en-US" dirty="0" smtClean="0"/>
              <a:t> + </a:t>
            </a:r>
            <a:r>
              <a:rPr lang="en-US" i="1" dirty="0" smtClean="0"/>
              <a:t>a</a:t>
            </a:r>
            <a:endParaRPr lang="en-US" dirty="0" smtClean="0"/>
          </a:p>
          <a:p>
            <a:pPr lvl="2"/>
            <a:r>
              <a:rPr lang="en-US" dirty="0" smtClean="0"/>
              <a:t>So what does that mean?</a:t>
            </a:r>
          </a:p>
          <a:p>
            <a:pPr lvl="1"/>
            <a:r>
              <a:rPr lang="en-US" dirty="0" smtClean="0"/>
              <a:t>… Multiplication</a:t>
            </a:r>
          </a:p>
          <a:p>
            <a:pPr lvl="2"/>
            <a:r>
              <a:rPr lang="en-US" dirty="0" smtClean="0"/>
              <a:t>For all real numbers </a:t>
            </a:r>
            <a:r>
              <a:rPr lang="en-US" i="1" dirty="0" smtClean="0"/>
              <a:t>a</a:t>
            </a:r>
            <a:r>
              <a:rPr lang="en-US" dirty="0" smtClean="0"/>
              <a:t> and </a:t>
            </a:r>
            <a:r>
              <a:rPr lang="en-US" i="1" dirty="0" smtClean="0"/>
              <a:t>b</a:t>
            </a:r>
            <a:r>
              <a:rPr lang="en-US" dirty="0" smtClean="0"/>
              <a:t>: </a:t>
            </a:r>
            <a:r>
              <a:rPr lang="en-US" i="1" dirty="0" err="1" smtClean="0"/>
              <a:t>ab</a:t>
            </a:r>
            <a:r>
              <a:rPr lang="en-US" dirty="0" smtClean="0"/>
              <a:t> = </a:t>
            </a:r>
            <a:r>
              <a:rPr lang="en-US" i="1" dirty="0" err="1" smtClean="0"/>
              <a:t>ba</a:t>
            </a:r>
            <a:endParaRPr lang="en-US" dirty="0" smtClean="0"/>
          </a:p>
          <a:p>
            <a:pPr lvl="2"/>
            <a:r>
              <a:rPr lang="en-US" dirty="0" smtClean="0"/>
              <a:t>So what does that mean?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§2.5 Properties of Algebra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9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Associative Property of …</a:t>
            </a:r>
          </a:p>
          <a:p>
            <a:pPr lvl="1"/>
            <a:r>
              <a:rPr lang="en-US" dirty="0" smtClean="0"/>
              <a:t>Addition</a:t>
            </a:r>
          </a:p>
          <a:p>
            <a:pPr lvl="2"/>
            <a:r>
              <a:rPr lang="en-US" dirty="0" smtClean="0"/>
              <a:t>For all real numbers </a:t>
            </a:r>
            <a:r>
              <a:rPr lang="en-US" i="1" dirty="0" smtClean="0"/>
              <a:t>a</a:t>
            </a:r>
            <a:r>
              <a:rPr lang="en-US" dirty="0" smtClean="0"/>
              <a:t>, </a:t>
            </a:r>
            <a:r>
              <a:rPr lang="en-US" i="1" dirty="0" smtClean="0"/>
              <a:t>b</a:t>
            </a:r>
            <a:r>
              <a:rPr lang="en-US" dirty="0" smtClean="0"/>
              <a:t>, and </a:t>
            </a:r>
            <a:r>
              <a:rPr lang="en-US" i="1" dirty="0" smtClean="0"/>
              <a:t>c</a:t>
            </a:r>
            <a:r>
              <a:rPr lang="en-US" dirty="0" smtClean="0"/>
              <a:t>: 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i="1" dirty="0" smtClean="0"/>
              <a:t>a</a:t>
            </a:r>
            <a:r>
              <a:rPr lang="en-US" dirty="0" smtClean="0"/>
              <a:t> + </a:t>
            </a:r>
            <a:r>
              <a:rPr lang="en-US" i="1" dirty="0" smtClean="0"/>
              <a:t>b</a:t>
            </a:r>
            <a:r>
              <a:rPr lang="en-US" dirty="0" smtClean="0"/>
              <a:t>) + </a:t>
            </a:r>
            <a:r>
              <a:rPr lang="en-US" i="1" dirty="0" smtClean="0"/>
              <a:t>c</a:t>
            </a:r>
            <a:r>
              <a:rPr lang="en-US" dirty="0" smtClean="0"/>
              <a:t> = </a:t>
            </a:r>
            <a:r>
              <a:rPr lang="en-US" i="1" dirty="0" smtClean="0"/>
              <a:t>a</a:t>
            </a:r>
            <a:r>
              <a:rPr lang="en-US" dirty="0" smtClean="0"/>
              <a:t> + (</a:t>
            </a:r>
            <a:r>
              <a:rPr lang="en-US" i="1" dirty="0" smtClean="0"/>
              <a:t>b</a:t>
            </a:r>
            <a:r>
              <a:rPr lang="en-US" dirty="0" smtClean="0"/>
              <a:t> + </a:t>
            </a:r>
            <a:r>
              <a:rPr lang="en-US" i="1" dirty="0" smtClean="0"/>
              <a:t>c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Why is this helpful?</a:t>
            </a:r>
          </a:p>
          <a:p>
            <a:pPr lvl="1"/>
            <a:r>
              <a:rPr lang="en-US" dirty="0" smtClean="0"/>
              <a:t>Multiplication</a:t>
            </a:r>
          </a:p>
          <a:p>
            <a:pPr lvl="2"/>
            <a:r>
              <a:rPr lang="en-US" dirty="0" smtClean="0"/>
              <a:t>For all real numbers </a:t>
            </a:r>
            <a:r>
              <a:rPr lang="en-US" i="1" dirty="0"/>
              <a:t>a</a:t>
            </a:r>
            <a:r>
              <a:rPr lang="en-US" dirty="0"/>
              <a:t>, </a:t>
            </a:r>
            <a:r>
              <a:rPr lang="en-US" i="1" dirty="0"/>
              <a:t>b</a:t>
            </a:r>
            <a:r>
              <a:rPr lang="en-US" dirty="0"/>
              <a:t>, and </a:t>
            </a:r>
            <a:r>
              <a:rPr lang="en-US" i="1" dirty="0"/>
              <a:t>c</a:t>
            </a:r>
            <a:r>
              <a:rPr lang="en-US" dirty="0"/>
              <a:t>: </a:t>
            </a:r>
            <a:br>
              <a:rPr lang="en-US" dirty="0"/>
            </a:br>
            <a:r>
              <a:rPr lang="en-US" dirty="0"/>
              <a:t>(</a:t>
            </a:r>
            <a:r>
              <a:rPr lang="en-US" i="1" dirty="0" err="1" smtClean="0"/>
              <a:t>ab</a:t>
            </a:r>
            <a:r>
              <a:rPr lang="en-US" dirty="0" smtClean="0"/>
              <a:t>)</a:t>
            </a:r>
            <a:r>
              <a:rPr lang="en-US" i="1" dirty="0" smtClean="0"/>
              <a:t>c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i="1" dirty="0" smtClean="0"/>
              <a:t>a</a:t>
            </a:r>
            <a:r>
              <a:rPr lang="en-US" dirty="0" smtClean="0"/>
              <a:t>(</a:t>
            </a:r>
            <a:r>
              <a:rPr lang="en-US" i="1" dirty="0" err="1" smtClean="0"/>
              <a:t>bc</a:t>
            </a:r>
            <a:r>
              <a:rPr lang="en-US" dirty="0"/>
              <a:t>)</a:t>
            </a:r>
          </a:p>
          <a:p>
            <a:pPr lvl="2"/>
            <a:r>
              <a:rPr lang="en-US" dirty="0" smtClean="0"/>
              <a:t>How can this help us?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§2.5 Properties of Algebra</a:t>
            </a:r>
          </a:p>
        </p:txBody>
      </p:sp>
    </p:spTree>
    <p:extLst>
      <p:ext uri="{BB962C8B-B14F-4D97-AF65-F5344CB8AC3E}">
        <p14:creationId xmlns:p14="http://schemas.microsoft.com/office/powerpoint/2010/main" val="2475273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Complete each step and name the property used.</a:t>
            </a:r>
          </a:p>
          <a:p>
            <a:pPr lvl="1"/>
            <a:r>
              <a:rPr lang="en-US" dirty="0" smtClean="0"/>
              <a:t>(36 + 15) + 64</a:t>
            </a:r>
          </a:p>
          <a:p>
            <a:pPr lvl="1"/>
            <a:r>
              <a:rPr lang="en-US" dirty="0" smtClean="0"/>
              <a:t>= (15 + </a:t>
            </a:r>
            <a:r>
              <a:rPr lang="en-US" u="sng" dirty="0" smtClean="0"/>
              <a:t> ? </a:t>
            </a:r>
            <a:r>
              <a:rPr lang="en-US" dirty="0" smtClean="0"/>
              <a:t>) + 64     Commutative Property</a:t>
            </a:r>
          </a:p>
          <a:p>
            <a:pPr lvl="1"/>
            <a:r>
              <a:rPr lang="en-US" dirty="0" smtClean="0"/>
              <a:t>= 15 + (36 + </a:t>
            </a:r>
            <a:r>
              <a:rPr lang="en-US" u="sng" dirty="0" smtClean="0"/>
              <a:t> ? </a:t>
            </a:r>
            <a:r>
              <a:rPr lang="en-US" dirty="0" smtClean="0"/>
              <a:t>)     ____________ Property</a:t>
            </a:r>
          </a:p>
          <a:p>
            <a:pPr lvl="1"/>
            <a:r>
              <a:rPr lang="en-US" dirty="0" smtClean="0"/>
              <a:t>= 15 + </a:t>
            </a:r>
            <a:r>
              <a:rPr lang="en-US" u="sng" dirty="0"/>
              <a:t> </a:t>
            </a:r>
            <a:r>
              <a:rPr lang="en-US" u="sng" dirty="0" smtClean="0"/>
              <a:t>? </a:t>
            </a:r>
            <a:r>
              <a:rPr lang="en-US" dirty="0" smtClean="0">
                <a:solidFill>
                  <a:schemeClr val="bg1"/>
                </a:solidFill>
              </a:rPr>
              <a:t>)</a:t>
            </a:r>
          </a:p>
          <a:p>
            <a:pPr lvl="1"/>
            <a:r>
              <a:rPr lang="en-US" dirty="0" smtClean="0"/>
              <a:t>=</a:t>
            </a:r>
            <a:r>
              <a:rPr lang="en-US" dirty="0" smtClean="0">
                <a:solidFill>
                  <a:schemeClr val="bg1"/>
                </a:solidFill>
              </a:rPr>
              <a:t>=</a:t>
            </a:r>
            <a:r>
              <a:rPr lang="en-US" u="sng" dirty="0" smtClean="0"/>
              <a:t> ? </a:t>
            </a:r>
            <a:r>
              <a:rPr lang="en-US" dirty="0" smtClean="0">
                <a:solidFill>
                  <a:schemeClr val="bg1"/>
                </a:solidFill>
              </a:rPr>
              <a:t>_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Problems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362200" y="2743200"/>
            <a:ext cx="3048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209800" y="2743200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36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3124200" y="3195935"/>
            <a:ext cx="3048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971800" y="3124200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64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3962400" y="3048000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Associative</a:t>
            </a:r>
            <a:endParaRPr lang="en-US" sz="2400" dirty="0"/>
          </a:p>
        </p:txBody>
      </p:sp>
      <p:sp>
        <p:nvSpPr>
          <p:cNvPr id="10" name="Rectangle 9"/>
          <p:cNvSpPr/>
          <p:nvPr/>
        </p:nvSpPr>
        <p:spPr>
          <a:xfrm>
            <a:off x="2286001" y="3576935"/>
            <a:ext cx="3048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133600" y="3505200"/>
            <a:ext cx="9325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100</a:t>
            </a:r>
            <a:endParaRPr lang="en-US" sz="2400" dirty="0"/>
          </a:p>
        </p:txBody>
      </p:sp>
      <p:sp>
        <p:nvSpPr>
          <p:cNvPr id="12" name="Rectangle 11"/>
          <p:cNvSpPr/>
          <p:nvPr/>
        </p:nvSpPr>
        <p:spPr>
          <a:xfrm>
            <a:off x="1676400" y="3957935"/>
            <a:ext cx="3048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447800" y="3957935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115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14265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/>
      <p:bldP spid="6" grpId="0" animBg="1"/>
      <p:bldP spid="7" grpId="0"/>
      <p:bldP spid="9" grpId="0"/>
      <p:bldP spid="10" grpId="0" animBg="1"/>
      <p:bldP spid="11" grpId="0"/>
      <p:bldP spid="12" grpId="0" animBg="1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r>
                  <a:rPr lang="en-US" dirty="0" smtClean="0"/>
                  <a:t>Use the Associative and Commutative Properties to find each sum or product.  Show your work and name the properties used.</a:t>
                </a:r>
              </a:p>
              <a:p>
                <a:pPr lvl="1"/>
                <a14:m>
                  <m:oMath xmlns:m="http://schemas.openxmlformats.org/officeDocument/2006/math">
                    <m:d>
                      <m:dPr>
                        <m:ctrlPr>
                          <a:rPr lang="en-US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52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∙25</m:t>
                        </m:r>
                      </m:e>
                    </m:d>
                    <m:r>
                      <a:rPr lang="en-US" i="1" smtClean="0"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4</m:t>
                    </m:r>
                  </m:oMath>
                </a14:m>
                <a:endParaRPr lang="en-US" dirty="0" smtClean="0"/>
              </a:p>
              <a:p>
                <a:pPr lvl="2"/>
                <a:r>
                  <a:rPr lang="en-US" dirty="0" smtClean="0"/>
                  <a:t>=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52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∙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25∙4</m:t>
                        </m:r>
                      </m:e>
                    </m:d>
                  </m:oMath>
                </a14:m>
                <a:r>
                  <a:rPr lang="en-US" dirty="0" smtClean="0"/>
                  <a:t>	Associative Property</a:t>
                </a:r>
              </a:p>
              <a:p>
                <a:pPr lvl="2"/>
                <a:r>
                  <a:rPr lang="en-US" dirty="0" smtClean="0"/>
                  <a:t>=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52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100</m:t>
                    </m:r>
                  </m:oMath>
                </a14:m>
                <a:endParaRPr lang="en-US" dirty="0" smtClean="0"/>
              </a:p>
              <a:p>
                <a:pPr lvl="2"/>
                <a:r>
                  <a:rPr lang="en-US" dirty="0" smtClean="0"/>
                  <a:t>= 5,200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64+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37+16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+13</m:t>
                    </m:r>
                  </m:oMath>
                </a14:m>
                <a:endParaRPr lang="en-US" dirty="0" smtClean="0"/>
              </a:p>
              <a:p>
                <a:pPr lvl="2"/>
                <a:r>
                  <a:rPr lang="en-US" dirty="0" smtClean="0"/>
                  <a:t>=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64+</m:t>
                    </m:r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16</m:t>
                        </m:r>
                        <m:r>
                          <a:rPr lang="en-US" i="1">
                            <a:latin typeface="Cambria Math"/>
                          </a:rPr>
                          <m:t>+</m:t>
                        </m:r>
                        <m:r>
                          <a:rPr lang="en-US" b="0" i="1" smtClean="0">
                            <a:latin typeface="Cambria Math"/>
                          </a:rPr>
                          <m:t>37</m:t>
                        </m:r>
                      </m:e>
                    </m:d>
                    <m:r>
                      <a:rPr lang="en-US" i="1">
                        <a:latin typeface="Cambria Math"/>
                      </a:rPr>
                      <m:t>+13</m:t>
                    </m:r>
                  </m:oMath>
                </a14:m>
                <a:r>
                  <a:rPr lang="en-US" dirty="0" smtClean="0"/>
                  <a:t>		Commutative Property</a:t>
                </a:r>
                <a:endParaRPr lang="en-US" dirty="0"/>
              </a:p>
              <a:p>
                <a:pPr lvl="2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= 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64+16</m:t>
                        </m:r>
                      </m:e>
                    </m:d>
                    <m:r>
                      <a:rPr lang="en-US" i="1"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37+13</m:t>
                        </m:r>
                      </m:e>
                    </m:d>
                  </m:oMath>
                </a14:m>
                <a:r>
                  <a:rPr lang="en-US" dirty="0" smtClean="0"/>
                  <a:t>		Associative Property</a:t>
                </a:r>
              </a:p>
              <a:p>
                <a:pPr lvl="2"/>
                <a:r>
                  <a:rPr lang="en-US" dirty="0" smtClean="0"/>
                  <a:t>= 80 + 50</a:t>
                </a:r>
              </a:p>
              <a:p>
                <a:pPr lvl="2"/>
                <a:r>
                  <a:rPr lang="en-US" dirty="0" smtClean="0"/>
                  <a:t>= 130</a:t>
                </a:r>
                <a:endParaRPr lang="en-US" dirty="0"/>
              </a:p>
              <a:p>
                <a:pPr lvl="2"/>
                <a:endParaRPr lang="en-US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9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Problems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5655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en-US" dirty="0" smtClean="0"/>
                  <a:t>For all real numbers </a:t>
                </a:r>
                <a:r>
                  <a:rPr lang="en-US" i="1" dirty="0" smtClean="0"/>
                  <a:t>a</a:t>
                </a:r>
                <a:r>
                  <a:rPr lang="en-US" dirty="0" smtClean="0"/>
                  <a:t>, </a:t>
                </a:r>
                <a:r>
                  <a:rPr lang="en-US" i="1" dirty="0" smtClean="0"/>
                  <a:t>b</a:t>
                </a:r>
                <a:r>
                  <a:rPr lang="en-US" dirty="0" smtClean="0"/>
                  <a:t>, and </a:t>
                </a:r>
                <a:r>
                  <a:rPr lang="en-US" i="1" dirty="0" smtClean="0"/>
                  <a:t>c</a:t>
                </a:r>
                <a:r>
                  <a:rPr lang="en-US" dirty="0" smtClean="0"/>
                  <a:t>: </a:t>
                </a:r>
                <a:br>
                  <a:rPr lang="en-US" dirty="0" smtClean="0"/>
                </a:b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𝑎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𝑏</m:t>
                        </m:r>
                        <m:r>
                          <a:rPr lang="en-US" b="0" i="1" smtClean="0">
                            <a:latin typeface="Cambria Math"/>
                          </a:rPr>
                          <m:t>+</m:t>
                        </m:r>
                        <m:r>
                          <a:rPr lang="en-US" b="0" i="1" smtClean="0">
                            <a:latin typeface="Cambria Math"/>
                          </a:rPr>
                          <m:t>𝑐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𝑎𝑏</m:t>
                    </m:r>
                    <m:r>
                      <a:rPr lang="en-US" b="0" i="1" smtClean="0">
                        <a:latin typeface="Cambria Math"/>
                      </a:rPr>
                      <m:t>+</m:t>
                    </m:r>
                    <m:r>
                      <a:rPr lang="en-US" b="0" i="1" smtClean="0">
                        <a:latin typeface="Cambria Math"/>
                      </a:rPr>
                      <m:t>𝑎𝑐</m:t>
                    </m:r>
                  </m:oMath>
                </a14:m>
                <a:endParaRPr lang="en-US" dirty="0" smtClean="0"/>
              </a:p>
              <a:p>
                <a:r>
                  <a:rPr lang="en-US" dirty="0" smtClean="0"/>
                  <a:t>How will this help us speed up mental math?</a:t>
                </a:r>
              </a:p>
              <a:p>
                <a:r>
                  <a:rPr lang="en-US" dirty="0" smtClean="0"/>
                  <a:t>Multiply 8(21):</a:t>
                </a:r>
              </a:p>
              <a:p>
                <a:pPr lvl="1"/>
                <a:r>
                  <a:rPr lang="en-US" dirty="0" smtClean="0"/>
                  <a:t>= 8(20 + 1)</a:t>
                </a:r>
              </a:p>
              <a:p>
                <a:pPr lvl="1"/>
                <a:r>
                  <a:rPr lang="en-US" dirty="0" smtClean="0"/>
                  <a:t>= 8(20) + 8(1)</a:t>
                </a:r>
              </a:p>
              <a:p>
                <a:pPr lvl="1"/>
                <a:r>
                  <a:rPr lang="en-US" dirty="0" smtClean="0"/>
                  <a:t>= 160 + 8</a:t>
                </a:r>
              </a:p>
              <a:p>
                <a:pPr lvl="1"/>
                <a:r>
                  <a:rPr lang="en-US" dirty="0" smtClean="0"/>
                  <a:t>= 168</a:t>
                </a:r>
              </a:p>
              <a:p>
                <a:r>
                  <a:rPr lang="en-US" dirty="0" smtClean="0"/>
                  <a:t>Multiply 11(35):</a:t>
                </a:r>
              </a:p>
              <a:p>
                <a:pPr lvl="1"/>
                <a:r>
                  <a:rPr lang="en-US" dirty="0" smtClean="0"/>
                  <a:t>= (10 + 1)(35)</a:t>
                </a:r>
              </a:p>
              <a:p>
                <a:pPr lvl="1"/>
                <a:r>
                  <a:rPr lang="en-US" dirty="0" smtClean="0"/>
                  <a:t>= 10(35) + 1(35)</a:t>
                </a:r>
              </a:p>
              <a:p>
                <a:pPr lvl="1"/>
                <a:r>
                  <a:rPr lang="en-US" dirty="0" smtClean="0"/>
                  <a:t>= 350 + 35</a:t>
                </a:r>
              </a:p>
              <a:p>
                <a:pPr lvl="1"/>
                <a:r>
                  <a:rPr lang="en-US" dirty="0" smtClean="0"/>
                  <a:t>= 385</a:t>
                </a:r>
                <a:endParaRPr lang="en-US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22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Distributive Property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649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Use the Distributive Property and mental computation to calculate each product.</a:t>
                </a:r>
              </a:p>
              <a:p>
                <a:r>
                  <a:rPr lang="en-US" dirty="0" smtClean="0"/>
                  <a:t>14(22)</a:t>
                </a:r>
              </a:p>
              <a:p>
                <a:r>
                  <a:rPr lang="en-US" dirty="0" smtClean="0"/>
                  <a:t>= 14(20 + 2)</a:t>
                </a:r>
              </a:p>
              <a:p>
                <a:r>
                  <a:rPr lang="en-US" dirty="0" smtClean="0"/>
                  <a:t>= 14(20) + 14(2)</a:t>
                </a:r>
              </a:p>
              <a:p>
                <a:r>
                  <a:rPr lang="en-US" dirty="0" smtClean="0"/>
                  <a:t>=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14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∙10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+14(2)</m:t>
                    </m:r>
                  </m:oMath>
                </a14:m>
                <a:endParaRPr lang="en-US" dirty="0" smtClean="0"/>
              </a:p>
              <a:p>
                <a:r>
                  <a:rPr lang="en-US" dirty="0" smtClean="0"/>
                  <a:t>= 28(10) + 28</a:t>
                </a:r>
              </a:p>
              <a:p>
                <a:r>
                  <a:rPr lang="en-US" dirty="0" smtClean="0"/>
                  <a:t>= 280+28</a:t>
                </a:r>
              </a:p>
              <a:p>
                <a:r>
                  <a:rPr lang="en-US" dirty="0" smtClean="0"/>
                  <a:t>= 308</a:t>
                </a:r>
                <a:endParaRPr lang="en-US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12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Problems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501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527</TotalTime>
  <Words>443</Words>
  <Application>Microsoft Office PowerPoint</Application>
  <PresentationFormat>On-screen Show (4:3)</PresentationFormat>
  <Paragraphs>101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Concourse</vt:lpstr>
      <vt:lpstr>Monday, August 27, 2012</vt:lpstr>
      <vt:lpstr>Homework Check</vt:lpstr>
      <vt:lpstr>Quiz Time</vt:lpstr>
      <vt:lpstr>§2.5 Properties of Algebra</vt:lpstr>
      <vt:lpstr>§2.5 Properties of Algebra</vt:lpstr>
      <vt:lpstr>Example Problems</vt:lpstr>
      <vt:lpstr>Example Problems</vt:lpstr>
      <vt:lpstr>Distributive Property</vt:lpstr>
      <vt:lpstr>Example Problems</vt:lpstr>
      <vt:lpstr>Homework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Monday, August 27, 2012</dc:title>
  <dc:creator>Dria</dc:creator>
  <cp:lastModifiedBy>Dria</cp:lastModifiedBy>
  <cp:revision>8</cp:revision>
  <dcterms:created xsi:type="dcterms:W3CDTF">2012-08-27T13:36:40Z</dcterms:created>
  <dcterms:modified xsi:type="dcterms:W3CDTF">2012-08-27T22:32:04Z</dcterms:modified>
</cp:coreProperties>
</file>